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1"/>
  </p:notesMasterIdLst>
  <p:handoutMasterIdLst>
    <p:handoutMasterId r:id="rId32"/>
  </p:handoutMasterIdLst>
  <p:sldIdLst>
    <p:sldId id="269" r:id="rId2"/>
    <p:sldId id="261" r:id="rId3"/>
    <p:sldId id="286" r:id="rId4"/>
    <p:sldId id="307" r:id="rId5"/>
    <p:sldId id="288" r:id="rId6"/>
    <p:sldId id="297" r:id="rId7"/>
    <p:sldId id="298" r:id="rId8"/>
    <p:sldId id="302" r:id="rId9"/>
    <p:sldId id="301" r:id="rId10"/>
    <p:sldId id="309" r:id="rId11"/>
    <p:sldId id="304" r:id="rId12"/>
    <p:sldId id="308" r:id="rId13"/>
    <p:sldId id="312" r:id="rId14"/>
    <p:sldId id="280" r:id="rId15"/>
    <p:sldId id="311" r:id="rId16"/>
    <p:sldId id="258" r:id="rId17"/>
    <p:sldId id="281" r:id="rId18"/>
    <p:sldId id="305" r:id="rId19"/>
    <p:sldId id="260" r:id="rId20"/>
    <p:sldId id="264" r:id="rId21"/>
    <p:sldId id="310" r:id="rId22"/>
    <p:sldId id="303" r:id="rId23"/>
    <p:sldId id="262" r:id="rId24"/>
    <p:sldId id="313" r:id="rId25"/>
    <p:sldId id="295" r:id="rId26"/>
    <p:sldId id="317" r:id="rId27"/>
    <p:sldId id="315" r:id="rId28"/>
    <p:sldId id="314" r:id="rId29"/>
    <p:sldId id="268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2548"/>
  </p:normalViewPr>
  <p:slideViewPr>
    <p:cSldViewPr snapToGrid="0" snapToObjects="1">
      <p:cViewPr varScale="1">
        <p:scale>
          <a:sx n="70" d="100"/>
          <a:sy n="70" d="100"/>
        </p:scale>
        <p:origin x="96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DE792-B3AC-A14C-82ED-C3DC4181E03C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37FCE-B23A-834C-9E19-30AB153D6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94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2.jpg>
</file>

<file path=ppt/media/image3.jpg>
</file>

<file path=ppt/media/image4.png>
</file>

<file path=ppt/media/image6.tiff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9A401-C77C-F743-82CE-3BB71C86CACA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644EBA-F848-B546-87D2-FF92692B5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77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644EBA-F848-B546-87D2-FF92692B50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71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644EBA-F848-B546-87D2-FF92692B506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95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2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58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59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207" y="-30023"/>
            <a:ext cx="9224414" cy="6888024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73266" y="899367"/>
            <a:ext cx="9144000" cy="952579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>
              <a:defRPr sz="4425" b="1">
                <a:solidFill>
                  <a:srgbClr val="3071A5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138842"/>
            <a:ext cx="9257969" cy="163056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75" b="1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Name Name, Degrees</a:t>
            </a:r>
          </a:p>
          <a:p>
            <a:pPr lvl="0"/>
            <a:r>
              <a:rPr lang="en-US" dirty="0"/>
              <a:t>Professional Title</a:t>
            </a:r>
          </a:p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227844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0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26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90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5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5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2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391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1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28B34-765B-084C-A4DC-74BF9D302B98}" type="datetimeFigureOut">
              <a:rPr lang="en-US" smtClean="0"/>
              <a:t>10/2/2018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2F8EB-5F07-334B-A660-D7F19C037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92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pri.com/#/pages/product/3002012489/?lang=en)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plocke@jhu.edu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600090"/>
            <a:ext cx="9144000" cy="1430457"/>
          </a:xfrm>
          <a:prstGeom prst="rect">
            <a:avLst/>
          </a:prstGeom>
          <a:ln>
            <a:noFill/>
          </a:ln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1" kern="1200">
                <a:solidFill>
                  <a:srgbClr val="3071A5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pPr algn="ctr"/>
            <a:r>
              <a:rPr lang="en-US" sz="2400" dirty="0"/>
              <a:t>Incorporating Low Dose Radiation Information into US Laws, Regulations and Policies:  Challenges </a:t>
            </a:r>
            <a:r>
              <a:rPr lang="en-US" sz="2400"/>
              <a:t>and Opportunities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378704" y="1921608"/>
            <a:ext cx="838659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Paul A. Locke, JD, </a:t>
            </a:r>
            <a:r>
              <a:rPr lang="en-US" b="1" dirty="0" err="1"/>
              <a:t>DrPH</a:t>
            </a:r>
            <a:endParaRPr lang="en-US" b="1" dirty="0"/>
          </a:p>
          <a:p>
            <a:pPr algn="ctr"/>
            <a:r>
              <a:rPr lang="en-US" b="1" dirty="0"/>
              <a:t>Johns Hopkins Bloomberg School of Public Health</a:t>
            </a:r>
          </a:p>
          <a:p>
            <a:pPr algn="ctr"/>
            <a:r>
              <a:rPr lang="en-US" b="1" dirty="0"/>
              <a:t>Department of Environmental Health and Engineering</a:t>
            </a:r>
          </a:p>
          <a:p>
            <a:pPr algn="ctr"/>
            <a:r>
              <a:rPr lang="en-US" b="1" dirty="0"/>
              <a:t>Baltimore, MD</a:t>
            </a:r>
          </a:p>
          <a:p>
            <a:pPr algn="ctr"/>
            <a:r>
              <a:rPr lang="en-US" b="1" dirty="0" err="1"/>
              <a:t>plocke@jhu.edu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7699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79" y="1917479"/>
            <a:ext cx="8612371" cy="222921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7030A0"/>
                </a:solidFill>
              </a:rPr>
              <a:t>Risk assessment </a:t>
            </a:r>
            <a:r>
              <a:rPr lang="mr-IN" sz="4000" b="1" dirty="0">
                <a:solidFill>
                  <a:srgbClr val="7030A0"/>
                </a:solidFill>
              </a:rPr>
              <a:t>–</a:t>
            </a:r>
            <a:r>
              <a:rPr lang="en-US" sz="4000" b="1" dirty="0">
                <a:solidFill>
                  <a:srgbClr val="7030A0"/>
                </a:solidFill>
              </a:rPr>
              <a:t> how IR science is traditionally incorporated into US laws,</a:t>
            </a:r>
            <a:br>
              <a:rPr lang="en-US" sz="4000" b="1" dirty="0">
                <a:solidFill>
                  <a:srgbClr val="7030A0"/>
                </a:solidFill>
              </a:rPr>
            </a:br>
            <a:r>
              <a:rPr lang="en-US" sz="4000" b="1" dirty="0">
                <a:solidFill>
                  <a:srgbClr val="7030A0"/>
                </a:solidFill>
              </a:rPr>
              <a:t>regulations and policies</a:t>
            </a:r>
          </a:p>
        </p:txBody>
      </p:sp>
    </p:spTree>
    <p:extLst>
      <p:ext uri="{BB962C8B-B14F-4D97-AF65-F5344CB8AC3E}">
        <p14:creationId xmlns:p14="http://schemas.microsoft.com/office/powerpoint/2010/main" val="96177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477" y="276447"/>
            <a:ext cx="8873277" cy="604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28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81" y="365126"/>
            <a:ext cx="8718698" cy="93204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</a:rPr>
              <a:t>Traditional Environmental Risk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995" y="1371600"/>
            <a:ext cx="7994355" cy="51243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Arose out of struggles in early 1980s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The </a:t>
            </a:r>
            <a:r>
              <a:rPr lang="en-US" sz="2000" u="sng" dirty="0"/>
              <a:t>Benzene</a:t>
            </a:r>
            <a:r>
              <a:rPr lang="en-US" sz="2000" dirty="0"/>
              <a:t> Case and its impact on US federal agencies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How to best take advantage of scientific information when setting protective standards, levels, guidelines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How to incorporate new, expanding research</a:t>
            </a:r>
          </a:p>
          <a:p>
            <a:pPr>
              <a:buFont typeface="Arial" charset="0"/>
              <a:buChar char="•"/>
            </a:pPr>
            <a:r>
              <a:rPr lang="en-US" dirty="0"/>
              <a:t>Risk assessment outlined/refined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“Red Book” 1983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“Science and Judgment” 1994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“Science and Decisions” 2009</a:t>
            </a:r>
          </a:p>
          <a:p>
            <a:pPr>
              <a:buFont typeface="Arial" charset="0"/>
              <a:buChar char="•"/>
            </a:pPr>
            <a:r>
              <a:rPr lang="en-US" dirty="0"/>
              <a:t>Basic conceptual model </a:t>
            </a:r>
            <a:r>
              <a:rPr lang="mr-IN" dirty="0"/>
              <a:t>–</a:t>
            </a:r>
            <a:r>
              <a:rPr lang="en-US" dirty="0"/>
              <a:t> four part process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Hazard</a:t>
            </a:r>
          </a:p>
          <a:p>
            <a:pPr lvl="1">
              <a:buFont typeface="Wingdings" charset="2"/>
              <a:buChar char="§"/>
            </a:pPr>
            <a:r>
              <a:rPr lang="en-US" sz="2000" b="1" dirty="0">
                <a:solidFill>
                  <a:srgbClr val="C00000"/>
                </a:solidFill>
              </a:rPr>
              <a:t>Dose-response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Exposure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Characterization </a:t>
            </a:r>
          </a:p>
        </p:txBody>
      </p:sp>
    </p:spTree>
    <p:extLst>
      <p:ext uri="{BB962C8B-B14F-4D97-AF65-F5344CB8AC3E}">
        <p14:creationId xmlns:p14="http://schemas.microsoft.com/office/powerpoint/2010/main" val="1036936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1" y="239232"/>
            <a:ext cx="8908566" cy="62359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2650" y="6358270"/>
            <a:ext cx="8739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Source:  NASEM, </a:t>
            </a:r>
            <a:r>
              <a:rPr lang="en-US" sz="1600" u="sng" dirty="0"/>
              <a:t>Science and Decisions:  Advancing Risk Assessment </a:t>
            </a:r>
            <a:r>
              <a:rPr lang="en-US" sz="1600" dirty="0"/>
              <a:t>(2009) p.11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171463" y="2558005"/>
            <a:ext cx="1770927" cy="625033"/>
          </a:xfrm>
          <a:prstGeom prst="roundRect">
            <a:avLst/>
          </a:prstGeom>
          <a:solidFill>
            <a:srgbClr val="FFC000">
              <a:alpha val="4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474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37" y="290554"/>
            <a:ext cx="8832684" cy="954967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IR dose/response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337" y="1372285"/>
            <a:ext cx="8832683" cy="51117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Arial"/>
              <a:buChar char="•"/>
            </a:pPr>
            <a:r>
              <a:rPr lang="en-US" dirty="0"/>
              <a:t>LNT underpins federal (and international) radiation protection paradigm</a:t>
            </a:r>
          </a:p>
          <a:p>
            <a:pPr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r>
              <a:rPr lang="en-US" dirty="0"/>
              <a:t>Meant to be protective and conservative</a:t>
            </a:r>
          </a:p>
          <a:p>
            <a:pPr>
              <a:buFont typeface="Arial"/>
              <a:buChar char="•"/>
            </a:pPr>
            <a:endParaRPr lang="en-US" u="sng" dirty="0"/>
          </a:p>
          <a:p>
            <a:pPr>
              <a:buFont typeface="Arial"/>
              <a:buChar char="•"/>
            </a:pPr>
            <a:r>
              <a:rPr lang="en-US" dirty="0"/>
              <a:t>Recent epidemiology in low dose range generally supports LNT but is not entirely consistent</a:t>
            </a:r>
          </a:p>
          <a:p>
            <a:pPr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r>
              <a:rPr lang="en-US" dirty="0"/>
              <a:t>Recent radiobiology studies show variability in response at molecular, cellular and tissues levels that show nonlinearity in certain circumstances</a:t>
            </a:r>
          </a:p>
        </p:txBody>
      </p:sp>
    </p:spTree>
    <p:extLst>
      <p:ext uri="{BB962C8B-B14F-4D97-AF65-F5344CB8AC3E}">
        <p14:creationId xmlns:p14="http://schemas.microsoft.com/office/powerpoint/2010/main" val="2079300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79" y="1917479"/>
            <a:ext cx="8612371" cy="222921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An evolving view of risk assessment</a:t>
            </a:r>
          </a:p>
        </p:txBody>
      </p:sp>
    </p:spTree>
    <p:extLst>
      <p:ext uri="{BB962C8B-B14F-4D97-AF65-F5344CB8AC3E}">
        <p14:creationId xmlns:p14="http://schemas.microsoft.com/office/powerpoint/2010/main" val="762566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18" y="1574551"/>
            <a:ext cx="3971477" cy="306797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21666" y="4700261"/>
            <a:ext cx="6698653" cy="802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b="1" dirty="0">
                <a:solidFill>
                  <a:schemeClr val="accent1"/>
                </a:solidFill>
              </a:rPr>
              <a:t>Fig. 1. Systems biology approach to toxic interactions (Andersen et al. 2005) </a:t>
            </a:r>
          </a:p>
          <a:p>
            <a:endParaRPr lang="en-US" sz="900" b="1" dirty="0"/>
          </a:p>
          <a:p>
            <a:r>
              <a:rPr lang="en-US" sz="900" b="1" dirty="0"/>
              <a:t>[Locke, Incorporating Information From the U.S. Department of Energy Low-Dose Program Into Regulatory Decision-making:  Three Policy Integration Challenges,  Health Physics </a:t>
            </a:r>
            <a:r>
              <a:rPr lang="mr-IN" sz="900" b="1" dirty="0"/>
              <a:t>97(5):510-5</a:t>
            </a:r>
            <a:r>
              <a:rPr lang="en-US" sz="900" b="1" dirty="0"/>
              <a:t> (2009)]</a:t>
            </a:r>
            <a:endParaRPr lang="en-US" sz="900" dirty="0"/>
          </a:p>
          <a:p>
            <a:endParaRPr lang="en-US" sz="1013" b="1" dirty="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103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7164A9-3811-0B45-B72A-B3E51011C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324" y="948595"/>
            <a:ext cx="5399468" cy="50332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900277-037F-7542-B32F-D82935014E3D}"/>
              </a:ext>
            </a:extLst>
          </p:cNvPr>
          <p:cNvSpPr txBox="1"/>
          <p:nvPr/>
        </p:nvSpPr>
        <p:spPr>
          <a:xfrm>
            <a:off x="7658101" y="7683500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99178-9A7D-5B40-8E59-A7EBCA9BF8D5}"/>
              </a:ext>
            </a:extLst>
          </p:cNvPr>
          <p:cNvSpPr txBox="1"/>
          <p:nvPr/>
        </p:nvSpPr>
        <p:spPr>
          <a:xfrm>
            <a:off x="6877319" y="1340208"/>
            <a:ext cx="1873876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Source:  Burke, et al., </a:t>
            </a:r>
            <a:r>
              <a:rPr lang="en-US" sz="1050" i="1" dirty="0"/>
              <a:t>Rethinking Environmental Protection:</a:t>
            </a:r>
          </a:p>
          <a:p>
            <a:r>
              <a:rPr lang="en-US" sz="1050" i="1" dirty="0"/>
              <a:t>Meeting the Challenges of a</a:t>
            </a:r>
          </a:p>
          <a:p>
            <a:r>
              <a:rPr lang="en-US" sz="1050" i="1" dirty="0"/>
              <a:t>Changing World</a:t>
            </a:r>
            <a:r>
              <a:rPr lang="en-US" sz="1050" dirty="0"/>
              <a:t>.  </a:t>
            </a:r>
            <a:r>
              <a:rPr lang="en-US" sz="1050" u="sng" dirty="0"/>
              <a:t>Environmental Health Perspectives</a:t>
            </a:r>
            <a:r>
              <a:rPr lang="en-US" sz="1050" dirty="0"/>
              <a:t> 125(3):A43 to A49. March 2017</a:t>
            </a:r>
          </a:p>
          <a:p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140817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2126816"/>
            <a:ext cx="8663685" cy="24877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1386" y="297712"/>
            <a:ext cx="86636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Adverse Outcome Pathway Process for</a:t>
            </a:r>
          </a:p>
          <a:p>
            <a:pPr algn="ctr"/>
            <a:r>
              <a:rPr lang="en-US" sz="2800" b="1" dirty="0"/>
              <a:t>Organizing Low Dose Radiation Research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2140" y="5528930"/>
            <a:ext cx="8335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 Figure 2, EPRI International Dose Effect Alliance Workshop, 2017 (available at </a:t>
            </a:r>
            <a:r>
              <a:rPr lang="en-US" dirty="0">
                <a:hlinkClick r:id="rId3"/>
              </a:rPr>
              <a:t>https://www.epri.com/#/pages/product/3002012489/?lang=en)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6274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74" y="1151262"/>
            <a:ext cx="8820770" cy="449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619" y="290554"/>
            <a:ext cx="7886700" cy="698274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Presentation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619" y="988828"/>
            <a:ext cx="8310037" cy="550766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Background, perspective, disclosures </a:t>
            </a:r>
          </a:p>
          <a:p>
            <a:endParaRPr lang="en-US" dirty="0"/>
          </a:p>
          <a:p>
            <a:r>
              <a:rPr lang="en-US" dirty="0"/>
              <a:t>Drive-by tour of US laws, regulations and policies on ionizing radiation</a:t>
            </a:r>
          </a:p>
          <a:p>
            <a:endParaRPr lang="en-US" dirty="0"/>
          </a:p>
          <a:p>
            <a:r>
              <a:rPr lang="en-US" dirty="0"/>
              <a:t> How IR science is traditionally incorporated into US laws, regulations and policies</a:t>
            </a:r>
          </a:p>
          <a:p>
            <a:endParaRPr lang="en-US" dirty="0"/>
          </a:p>
          <a:p>
            <a:r>
              <a:rPr lang="en-US" dirty="0"/>
              <a:t>An evolving view of risk assessment</a:t>
            </a:r>
          </a:p>
          <a:p>
            <a:endParaRPr lang="en-US" dirty="0"/>
          </a:p>
          <a:p>
            <a:r>
              <a:rPr lang="en-US" dirty="0"/>
              <a:t>Potential way forward </a:t>
            </a:r>
            <a:r>
              <a:rPr lang="mr-IN" dirty="0"/>
              <a:t>–</a:t>
            </a:r>
            <a:r>
              <a:rPr lang="en-US" dirty="0"/>
              <a:t> opportunities and challenges incorporating low dose IR into US laws, regulations and policies</a:t>
            </a:r>
          </a:p>
        </p:txBody>
      </p:sp>
    </p:spTree>
    <p:extLst>
      <p:ext uri="{BB962C8B-B14F-4D97-AF65-F5344CB8AC3E}">
        <p14:creationId xmlns:p14="http://schemas.microsoft.com/office/powerpoint/2010/main" val="866709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344" y="168544"/>
            <a:ext cx="8345277" cy="994172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An integrative role for systems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43" y="1001302"/>
            <a:ext cx="8465613" cy="5580424"/>
          </a:xfrm>
        </p:spPr>
        <p:txBody>
          <a:bodyPr>
            <a:normAutofit/>
          </a:bodyPr>
          <a:lstStyle/>
          <a:p>
            <a:r>
              <a:rPr lang="en-US" dirty="0"/>
              <a:t>There is a strong interest in understanding the process of disease progression and its relationship to ionizing radiation</a:t>
            </a:r>
          </a:p>
          <a:p>
            <a:endParaRPr lang="en-US" dirty="0"/>
          </a:p>
          <a:p>
            <a:pPr lvl="1">
              <a:buFont typeface="Wingdings" charset="2"/>
              <a:buChar char="ü"/>
            </a:pPr>
            <a:r>
              <a:rPr lang="en-US" dirty="0"/>
              <a:t>Interaction of cell function, signaling </a:t>
            </a:r>
            <a:r>
              <a:rPr lang="mr-IN" dirty="0"/>
              <a:t>–</a:t>
            </a:r>
            <a:r>
              <a:rPr lang="en-US" dirty="0"/>
              <a:t> not merely isolated parts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Integrating information across systems</a:t>
            </a:r>
          </a:p>
          <a:p>
            <a:pPr lvl="1">
              <a:buFont typeface="Wingdings" charset="2"/>
              <a:buChar char="ü"/>
            </a:pPr>
            <a:endParaRPr lang="en-US" dirty="0"/>
          </a:p>
          <a:p>
            <a:r>
              <a:rPr lang="en-US" dirty="0"/>
              <a:t>Concept of systems biology</a:t>
            </a:r>
          </a:p>
          <a:p>
            <a:endParaRPr lang="en-US" dirty="0"/>
          </a:p>
          <a:p>
            <a:pPr lvl="1">
              <a:buFont typeface="Wingdings" charset="2"/>
              <a:buChar char="ü"/>
            </a:pPr>
            <a:r>
              <a:rPr lang="en-US" dirty="0"/>
              <a:t>Holistic way to evaluate and predict outcomes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Interdisciplinary</a:t>
            </a:r>
          </a:p>
        </p:txBody>
      </p:sp>
    </p:spTree>
    <p:extLst>
      <p:ext uri="{BB962C8B-B14F-4D97-AF65-F5344CB8AC3E}">
        <p14:creationId xmlns:p14="http://schemas.microsoft.com/office/powerpoint/2010/main" val="1787583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21" y="0"/>
            <a:ext cx="4120965" cy="64114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54773" y="1"/>
            <a:ext cx="383835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</a:p>
          <a:p>
            <a:endParaRPr lang="en-US" dirty="0"/>
          </a:p>
          <a:p>
            <a:r>
              <a:rPr lang="en-US" dirty="0"/>
              <a:t>"Traditional ERA approaches used to understand the impacts of chemical exposure rely heavily on short-term acute and/or chronic in-vivo toxicity tests using various model species combined with a variety of assessment factors to derive toxicity thresholds. </a:t>
            </a:r>
          </a:p>
          <a:p>
            <a:endParaRPr lang="en-US" dirty="0"/>
          </a:p>
          <a:p>
            <a:r>
              <a:rPr lang="en-US" dirty="0"/>
              <a:t>However, since these factors lack a mechanistic basis, they have limited potential for quantitatively estimating cross-species toxicity thresholds. </a:t>
            </a:r>
            <a:r>
              <a:rPr lang="en-US" dirty="0">
                <a:solidFill>
                  <a:srgbClr val="FF0000"/>
                </a:solidFill>
              </a:rPr>
              <a:t>AOPs provide a real opportunity to create a future framework for ERA based on a mechanistic, exposure driven understanding at its core</a:t>
            </a:r>
            <a:r>
              <a:rPr lang="en-US" dirty="0"/>
              <a:t>.”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Page 100 (Section 5.6:  Conclusion (emphasis added))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544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74" y="767034"/>
            <a:ext cx="7441155" cy="535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43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344" y="168544"/>
            <a:ext cx="8345277" cy="994172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002060"/>
                </a:solidFill>
              </a:rPr>
              <a:t>Evaluating biological responses in the low dose range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43" y="1001302"/>
            <a:ext cx="8465613" cy="5604846"/>
          </a:xfrm>
        </p:spPr>
        <p:txBody>
          <a:bodyPr>
            <a:normAutofit/>
          </a:bodyPr>
          <a:lstStyle/>
          <a:p>
            <a:r>
              <a:rPr lang="en-US" dirty="0"/>
              <a:t>In vitro studies (cellular and molecular systems) do not adhere to a linear dose-effect function</a:t>
            </a:r>
          </a:p>
          <a:p>
            <a:endParaRPr lang="en-US" dirty="0"/>
          </a:p>
          <a:p>
            <a:pPr lvl="1">
              <a:buFont typeface="Wingdings" charset="2"/>
              <a:buChar char="ü"/>
            </a:pPr>
            <a:r>
              <a:rPr lang="en-US" dirty="0"/>
              <a:t>Not a clear picture  -- incomplete understanding of mechanistic interactions</a:t>
            </a:r>
          </a:p>
          <a:p>
            <a:pPr lvl="1">
              <a:buFont typeface="Wingdings" charset="2"/>
              <a:buChar char="ü"/>
            </a:pPr>
            <a:r>
              <a:rPr lang="en-US" dirty="0"/>
              <a:t>Cell repair, intracellular communications, adaptive response need further investigation</a:t>
            </a:r>
          </a:p>
          <a:p>
            <a:pPr lvl="1">
              <a:buFont typeface="Wingdings" charset="2"/>
              <a:buChar char="ü"/>
            </a:pPr>
            <a:endParaRPr lang="en-US" dirty="0"/>
          </a:p>
          <a:p>
            <a:r>
              <a:rPr lang="en-US" dirty="0"/>
              <a:t>Redox biology emerging as an important area of study </a:t>
            </a:r>
            <a:r>
              <a:rPr lang="mr-IN" dirty="0"/>
              <a:t>–</a:t>
            </a:r>
            <a:r>
              <a:rPr lang="en-US" dirty="0"/>
              <a:t> signaling molecules such as H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2</a:t>
            </a:r>
          </a:p>
          <a:p>
            <a:endParaRPr lang="en-US" dirty="0"/>
          </a:p>
          <a:p>
            <a:r>
              <a:rPr lang="en-US" dirty="0"/>
              <a:t>New and novel laboratory investigative tools can help understand signaling at gene, cellular organoid level </a:t>
            </a:r>
          </a:p>
        </p:txBody>
      </p:sp>
    </p:spTree>
    <p:extLst>
      <p:ext uri="{BB962C8B-B14F-4D97-AF65-F5344CB8AC3E}">
        <p14:creationId xmlns:p14="http://schemas.microsoft.com/office/powerpoint/2010/main" val="631954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079" y="1917479"/>
            <a:ext cx="8612371" cy="222921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The path forward – research and regulatory acceptance</a:t>
            </a:r>
          </a:p>
        </p:txBody>
      </p:sp>
    </p:spTree>
    <p:extLst>
      <p:ext uri="{BB962C8B-B14F-4D97-AF65-F5344CB8AC3E}">
        <p14:creationId xmlns:p14="http://schemas.microsoft.com/office/powerpoint/2010/main" val="1800981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162B2-B2B5-E547-AABB-6DA6A1CB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53" y="1068947"/>
            <a:ext cx="8575814" cy="38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20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90" y="365126"/>
            <a:ext cx="8646288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7030A0"/>
                </a:solidFill>
              </a:rPr>
              <a:t>Expanded research agenda to “field test” AOP risk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390" y="1690689"/>
            <a:ext cx="8144960" cy="4741702"/>
          </a:xfrm>
        </p:spPr>
        <p:txBody>
          <a:bodyPr>
            <a:normAutofit/>
          </a:bodyPr>
          <a:lstStyle/>
          <a:p>
            <a:r>
              <a:rPr lang="en-US" dirty="0"/>
              <a:t>Additional laboratory-based low dose IR research is not enough</a:t>
            </a:r>
          </a:p>
          <a:p>
            <a:r>
              <a:rPr lang="en-US" dirty="0"/>
              <a:t>Consider: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Historical case studies to show that:</a:t>
            </a:r>
          </a:p>
          <a:p>
            <a:pPr lvl="2">
              <a:buFont typeface="Wingdings" charset="2"/>
              <a:buChar char="ü"/>
            </a:pPr>
            <a:r>
              <a:rPr lang="en-US" sz="1600" dirty="0"/>
              <a:t>AOP risk assessment is protective</a:t>
            </a:r>
          </a:p>
          <a:p>
            <a:pPr lvl="2">
              <a:buFont typeface="Wingdings" charset="2"/>
              <a:buChar char="ü"/>
            </a:pPr>
            <a:r>
              <a:rPr lang="en-US" sz="1600" dirty="0"/>
              <a:t>AOP risk assessment would have improved past decision-making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Examples of how AOP risk assessment could be useful for current issues facing decision-makers</a:t>
            </a:r>
          </a:p>
          <a:p>
            <a:pPr>
              <a:buFont typeface="Arial" charset="0"/>
              <a:buChar char="•"/>
            </a:pPr>
            <a:r>
              <a:rPr lang="en-US" dirty="0"/>
              <a:t>Show how AOP risk assessments can create a level playing field for epidemiology and radiobiology that leads to better public health protection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699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173" y="365127"/>
            <a:ext cx="8854632" cy="1023836"/>
          </a:xfrm>
        </p:spPr>
        <p:txBody>
          <a:bodyPr/>
          <a:lstStyle/>
          <a:p>
            <a:r>
              <a:rPr lang="en-US" sz="3600" b="1" dirty="0">
                <a:solidFill>
                  <a:srgbClr val="7030A0"/>
                </a:solidFill>
              </a:rPr>
              <a:t>Regulatory Acceptance of AOP Risk Assessment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47241" y="1261640"/>
            <a:ext cx="8472668" cy="5243331"/>
          </a:xfrm>
        </p:spPr>
        <p:txBody>
          <a:bodyPr>
            <a:normAutofit/>
          </a:bodyPr>
          <a:lstStyle/>
          <a:p>
            <a:r>
              <a:rPr lang="en-US" dirty="0"/>
              <a:t>Demonstrate that AOP risk assessment is better than traditional risk assessment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Better incorporation and utilization of scientific information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Better integration (</a:t>
            </a:r>
            <a:r>
              <a:rPr lang="en-US" sz="2000" dirty="0" err="1"/>
              <a:t>ie</a:t>
            </a:r>
            <a:r>
              <a:rPr lang="en-US" sz="2000" dirty="0"/>
              <a:t>., weighing, prioritizing)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Better capture of variability</a:t>
            </a:r>
          </a:p>
          <a:p>
            <a:r>
              <a:rPr lang="en-US" dirty="0"/>
              <a:t>Demonstrate that AOP risk assessment will lead to better health and environmental protection (risk management)</a:t>
            </a:r>
          </a:p>
          <a:p>
            <a:r>
              <a:rPr lang="en-US" dirty="0"/>
              <a:t>Demonstrate the AOP risk assessment is consistent with laws and regulations it is meant to implement</a:t>
            </a:r>
          </a:p>
          <a:p>
            <a:r>
              <a:rPr lang="en-US" dirty="0"/>
              <a:t>Demonstrate that AOP risk assessment advances the mission of the agency using it</a:t>
            </a:r>
          </a:p>
        </p:txBody>
      </p:sp>
    </p:spTree>
    <p:extLst>
      <p:ext uri="{BB962C8B-B14F-4D97-AF65-F5344CB8AC3E}">
        <p14:creationId xmlns:p14="http://schemas.microsoft.com/office/powerpoint/2010/main" val="1468630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69193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42663"/>
            <a:ext cx="8052363" cy="5116010"/>
          </a:xfrm>
        </p:spPr>
        <p:txBody>
          <a:bodyPr/>
          <a:lstStyle/>
          <a:p>
            <a:r>
              <a:rPr lang="en-US" sz="3200" dirty="0"/>
              <a:t>Opportunities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Incorporate low dose IR into the development of US laws, regulations and policy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Expand/improve/evolve traditional risk assessment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Better public health protection and utilization of IR low dose science</a:t>
            </a:r>
          </a:p>
          <a:p>
            <a:pPr marL="457200" lvl="1" indent="0">
              <a:buNone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sz="3200" dirty="0"/>
              <a:t>Challenges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Need for additional IR low dose research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Need to expand research agenda </a:t>
            </a:r>
            <a:r>
              <a:rPr lang="mr-IN" dirty="0"/>
              <a:t>–</a:t>
            </a:r>
            <a:r>
              <a:rPr lang="en-US" dirty="0"/>
              <a:t> scholarship of applicability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Regulatory acceptance of evolved IR risk models</a:t>
            </a:r>
          </a:p>
        </p:txBody>
      </p:sp>
    </p:spTree>
    <p:extLst>
      <p:ext uri="{BB962C8B-B14F-4D97-AF65-F5344CB8AC3E}">
        <p14:creationId xmlns:p14="http://schemas.microsoft.com/office/powerpoint/2010/main" val="745361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15774" y="1137685"/>
            <a:ext cx="7873827" cy="194575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Paul A. Locke, MPH, JD, </a:t>
            </a:r>
            <a:r>
              <a:rPr lang="en-US" dirty="0" err="1"/>
              <a:t>DrPH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Associate Professor</a:t>
            </a:r>
          </a:p>
          <a:p>
            <a:pPr>
              <a:spcBef>
                <a:spcPts val="0"/>
              </a:spcBef>
            </a:pPr>
            <a:r>
              <a:rPr lang="en-US" dirty="0"/>
              <a:t>Department of Environmental Health and Engineering</a:t>
            </a:r>
          </a:p>
          <a:p>
            <a:pPr>
              <a:spcBef>
                <a:spcPts val="0"/>
              </a:spcBef>
            </a:pPr>
            <a:r>
              <a:rPr lang="en-US" dirty="0">
                <a:hlinkClick r:id="rId2"/>
              </a:rPr>
              <a:t>plocke@jhu.edu</a:t>
            </a: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@</a:t>
            </a:r>
            <a:r>
              <a:rPr lang="en-US" dirty="0" err="1">
                <a:solidFill>
                  <a:srgbClr val="FF0000"/>
                </a:solidFill>
              </a:rPr>
              <a:t>DrLockeJHU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577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237A-E09A-354B-8704-15AD98520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4" y="2477261"/>
            <a:ext cx="8835656" cy="94851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Introduction, perspective, disclosure</a:t>
            </a:r>
          </a:p>
        </p:txBody>
      </p:sp>
    </p:spTree>
    <p:extLst>
      <p:ext uri="{BB962C8B-B14F-4D97-AF65-F5344CB8AC3E}">
        <p14:creationId xmlns:p14="http://schemas.microsoft.com/office/powerpoint/2010/main" val="113503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64A13-BBC0-454B-88A0-97367AFE3DD8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678063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rgbClr val="002060"/>
                </a:solidFill>
              </a:rPr>
              <a:t>From Wall Street to Wolfe Street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C6437230-1162-9946-B340-D6E7A77DD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43189"/>
            <a:ext cx="4150539" cy="27850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3419BC-6B79-194D-BCFC-C66E1DA18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911" y="3405167"/>
            <a:ext cx="4427552" cy="295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CC9A-25E9-7E4C-914D-A55790668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94919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My disclosures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F5C5A2-162B-BA4A-BDF1-0E55DC547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75" y="1455313"/>
            <a:ext cx="8332631" cy="49841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 have no financial conflict of interest to disclose.</a:t>
            </a:r>
          </a:p>
          <a:p>
            <a:r>
              <a:rPr lang="en-US" dirty="0"/>
              <a:t>I am a member of EPRI’s low dose radiation advisory committee.</a:t>
            </a:r>
          </a:p>
          <a:p>
            <a:r>
              <a:rPr lang="en-US" dirty="0"/>
              <a:t>I chair Columbia University’s Advisory Council for its Center for Radiological Research.</a:t>
            </a:r>
          </a:p>
          <a:p>
            <a:r>
              <a:rPr lang="en-US" dirty="0"/>
              <a:t>I have served as an expert witness in two uranium mining cases (one in Canada, one in the US).</a:t>
            </a:r>
          </a:p>
          <a:p>
            <a:r>
              <a:rPr lang="en-US" dirty="0"/>
              <a:t>I have publicly taken the position that low dose radiation research is important and should be funded. </a:t>
            </a:r>
          </a:p>
          <a:p>
            <a:r>
              <a:rPr lang="en-US" dirty="0"/>
              <a:t>The opinions expressed in this presentation are mine and do not represent the positions or policies of Johns Hopkins Bloomberg School of Public Health or the Johns Hopkins University.</a:t>
            </a:r>
          </a:p>
        </p:txBody>
      </p:sp>
    </p:spTree>
    <p:extLst>
      <p:ext uri="{BB962C8B-B14F-4D97-AF65-F5344CB8AC3E}">
        <p14:creationId xmlns:p14="http://schemas.microsoft.com/office/powerpoint/2010/main" val="94627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237A-E09A-354B-8704-15AD98520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66" y="2477261"/>
            <a:ext cx="8232015" cy="94851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US laws, regulations and polices applicable to ionizing radiation</a:t>
            </a:r>
          </a:p>
        </p:txBody>
      </p:sp>
    </p:spTree>
    <p:extLst>
      <p:ext uri="{BB962C8B-B14F-4D97-AF65-F5344CB8AC3E}">
        <p14:creationId xmlns:p14="http://schemas.microsoft.com/office/powerpoint/2010/main" val="14166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716786" y="2074957"/>
            <a:ext cx="3845690" cy="4621117"/>
          </a:xfrm>
        </p:spPr>
        <p:txBody>
          <a:bodyPr/>
          <a:lstStyle/>
          <a:p>
            <a:r>
              <a:rPr lang="en-US" dirty="0"/>
              <a:t>Nuclear Fuel Cycle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Extraction/Mining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Processing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Fuel Fabrication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Disposal</a:t>
            </a:r>
          </a:p>
          <a:p>
            <a:pPr>
              <a:buFont typeface="Arial" charset="0"/>
              <a:buChar char="•"/>
            </a:pPr>
            <a:r>
              <a:rPr lang="en-US" dirty="0"/>
              <a:t>Medicine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Devices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Radiotherapy</a:t>
            </a:r>
          </a:p>
          <a:p>
            <a:pPr>
              <a:buFont typeface="Arial" charset="0"/>
              <a:buChar char="•"/>
            </a:pPr>
            <a:r>
              <a:rPr lang="en-US" dirty="0"/>
              <a:t>Workers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Traditional (Terrestrial)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Non-traditional (Space)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 lvl="1">
              <a:buFont typeface="Wingdings" charset="2"/>
              <a:buChar char="§"/>
            </a:pPr>
            <a:endParaRPr lang="en-US" sz="1800" dirty="0"/>
          </a:p>
          <a:p>
            <a:pPr lvl="1">
              <a:buFont typeface="Wingdings" charset="2"/>
              <a:buChar char="§"/>
            </a:pPr>
            <a:endParaRPr lang="en-US" sz="1800" dirty="0"/>
          </a:p>
        </p:txBody>
      </p:sp>
      <p:sp>
        <p:nvSpPr>
          <p:cNvPr id="16" name="Content Placeholder 13"/>
          <p:cNvSpPr>
            <a:spLocks noGrp="1"/>
          </p:cNvSpPr>
          <p:nvPr>
            <p:ph sz="half" idx="1"/>
          </p:nvPr>
        </p:nvSpPr>
        <p:spPr>
          <a:xfrm>
            <a:off x="4824241" y="2074957"/>
            <a:ext cx="3929234" cy="4430618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Naturally occurring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Radon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NORM/TENORM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Extra-terrestrial/cosmic</a:t>
            </a:r>
          </a:p>
          <a:p>
            <a:pPr>
              <a:buFont typeface="Arial" charset="0"/>
              <a:buChar char="•"/>
            </a:pPr>
            <a:r>
              <a:rPr lang="en-US" dirty="0"/>
              <a:t>Compensation</a:t>
            </a:r>
          </a:p>
          <a:p>
            <a:r>
              <a:rPr lang="en-US" dirty="0"/>
              <a:t>Emergencies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Terrorism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Natural Disasters</a:t>
            </a:r>
          </a:p>
          <a:p>
            <a:pPr>
              <a:buFont typeface="Arial" charset="0"/>
              <a:buChar char="•"/>
            </a:pPr>
            <a:r>
              <a:rPr lang="en-US" dirty="0"/>
              <a:t>Waste/disposal</a:t>
            </a:r>
          </a:p>
          <a:p>
            <a:pPr>
              <a:buFont typeface="Arial" charset="0"/>
              <a:buChar char="•"/>
            </a:pPr>
            <a:r>
              <a:rPr lang="en-US" dirty="0"/>
              <a:t>Air/Water/Land</a:t>
            </a:r>
          </a:p>
          <a:p>
            <a:pPr>
              <a:buFont typeface="Arial" charset="0"/>
              <a:buChar char="•"/>
            </a:pPr>
            <a:endParaRPr lang="en-US" sz="1800" dirty="0"/>
          </a:p>
          <a:p>
            <a:pPr>
              <a:buFont typeface="Arial" charset="0"/>
              <a:buChar char="•"/>
            </a:pPr>
            <a:endParaRPr lang="en-US" dirty="0"/>
          </a:p>
          <a:p>
            <a:pPr lvl="1">
              <a:buFont typeface="Wingdings" charset="2"/>
              <a:buChar char="§"/>
            </a:pPr>
            <a:endParaRPr lang="en-US" sz="1800" dirty="0"/>
          </a:p>
          <a:p>
            <a:pPr lvl="1">
              <a:buFont typeface="Wingdings" charset="2"/>
              <a:buChar char="§"/>
            </a:pPr>
            <a:endParaRPr lang="en-US" sz="1800" dirty="0"/>
          </a:p>
        </p:txBody>
      </p:sp>
      <p:sp>
        <p:nvSpPr>
          <p:cNvPr id="18" name="TextBox 17"/>
          <p:cNvSpPr txBox="1"/>
          <p:nvPr/>
        </p:nvSpPr>
        <p:spPr>
          <a:xfrm>
            <a:off x="108643" y="600075"/>
            <a:ext cx="8892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</a:rPr>
              <a:t>Mental Map of US Laws, Regulations</a:t>
            </a:r>
          </a:p>
          <a:p>
            <a:pPr algn="ctr"/>
            <a:r>
              <a:rPr lang="en-US" sz="3600" b="1" dirty="0">
                <a:solidFill>
                  <a:srgbClr val="002060"/>
                </a:solidFill>
              </a:rPr>
              <a:t>and Policies on ionizing radiation</a:t>
            </a:r>
          </a:p>
        </p:txBody>
      </p:sp>
    </p:spTree>
    <p:extLst>
      <p:ext uri="{BB962C8B-B14F-4D97-AF65-F5344CB8AC3E}">
        <p14:creationId xmlns:p14="http://schemas.microsoft.com/office/powerpoint/2010/main" val="126523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07" y="186368"/>
            <a:ext cx="7886700" cy="68276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Some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887" y="950614"/>
            <a:ext cx="8141234" cy="5818926"/>
          </a:xfrm>
        </p:spPr>
        <p:txBody>
          <a:bodyPr>
            <a:normAutofit/>
          </a:bodyPr>
          <a:lstStyle/>
          <a:p>
            <a:r>
              <a:rPr lang="en-US" dirty="0"/>
              <a:t>Fuel Cycle (NRC licensees) = AEA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10 CFR Part 20, subpart D </a:t>
            </a:r>
            <a:r>
              <a:rPr lang="mr-IN" sz="2000" dirty="0"/>
              <a:t>–</a:t>
            </a:r>
            <a:r>
              <a:rPr lang="en-US" sz="2000" dirty="0"/>
              <a:t> Radiation dose limits to the public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10 CFR Part 20, Subpart C </a:t>
            </a:r>
            <a:r>
              <a:rPr lang="mr-IN" sz="2000" dirty="0"/>
              <a:t>–</a:t>
            </a:r>
            <a:r>
              <a:rPr lang="en-US" sz="2000" dirty="0"/>
              <a:t> Occupational dose limits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10 CFR Part 50  -- Domestic Licensing of Production and Utilization Facilities</a:t>
            </a:r>
          </a:p>
          <a:p>
            <a:pPr>
              <a:buFont typeface="Arial" charset="0"/>
              <a:buChar char="•"/>
            </a:pPr>
            <a:r>
              <a:rPr lang="en-US" dirty="0"/>
              <a:t>Naturally occurring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Radon </a:t>
            </a:r>
            <a:r>
              <a:rPr lang="mr-IN" sz="2000" dirty="0"/>
              <a:t>–</a:t>
            </a:r>
            <a:r>
              <a:rPr lang="en-US" sz="2000" dirty="0"/>
              <a:t> IRAA, Title IV of CERCLA amendments of 1986 (no regulations </a:t>
            </a:r>
            <a:r>
              <a:rPr lang="mr-IN" sz="2000" dirty="0"/>
              <a:t>–</a:t>
            </a:r>
            <a:r>
              <a:rPr lang="en-US" sz="2000" dirty="0"/>
              <a:t> RRNC, “action level” for radon in homes)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TENORM </a:t>
            </a:r>
            <a:r>
              <a:rPr lang="mr-IN" sz="2000" dirty="0"/>
              <a:t>–</a:t>
            </a:r>
            <a:r>
              <a:rPr lang="en-US" sz="2000" dirty="0"/>
              <a:t> not directly regulated (but could be under RCRA)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Cosmic radiation </a:t>
            </a:r>
            <a:r>
              <a:rPr lang="mr-IN" sz="2000" dirty="0"/>
              <a:t>–</a:t>
            </a:r>
            <a:r>
              <a:rPr lang="en-US" sz="2000" dirty="0"/>
              <a:t> not regulated</a:t>
            </a:r>
          </a:p>
          <a:p>
            <a:pPr>
              <a:buFont typeface="Arial" charset="0"/>
              <a:buChar char="•"/>
            </a:pPr>
            <a:r>
              <a:rPr lang="en-US" dirty="0"/>
              <a:t>Outdoor air 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Clean Air Act </a:t>
            </a:r>
            <a:r>
              <a:rPr lang="mr-IN" sz="1800" dirty="0"/>
              <a:t>–</a:t>
            </a:r>
            <a:r>
              <a:rPr lang="en-US" sz="1800" dirty="0"/>
              <a:t> NESHAPs </a:t>
            </a:r>
            <a:r>
              <a:rPr lang="mr-IN" sz="1800" dirty="0"/>
              <a:t>–</a:t>
            </a:r>
            <a:r>
              <a:rPr lang="en-US" sz="1800" dirty="0"/>
              <a:t> For example, 40 CFR Part 61, Subpart W</a:t>
            </a:r>
          </a:p>
          <a:p>
            <a:pPr>
              <a:buFont typeface="Arial" charset="0"/>
              <a:buChar char="•"/>
            </a:pPr>
            <a:r>
              <a:rPr lang="en-US" sz="2200" dirty="0"/>
              <a:t> </a:t>
            </a:r>
            <a:r>
              <a:rPr lang="en-US" dirty="0"/>
              <a:t>Compensation </a:t>
            </a:r>
            <a:r>
              <a:rPr lang="mr-IN" dirty="0"/>
              <a:t>–</a:t>
            </a:r>
            <a:r>
              <a:rPr lang="en-US" dirty="0"/>
              <a:t> RECA</a:t>
            </a:r>
          </a:p>
          <a:p>
            <a:pPr lvl="1">
              <a:buFont typeface="Wingdings" charset="2"/>
              <a:buChar char="§"/>
            </a:pPr>
            <a:r>
              <a:rPr lang="en-US" sz="1800" dirty="0"/>
              <a:t>28 CFR Part 79 (eligibility criteria)</a:t>
            </a:r>
            <a:endParaRPr lang="en-US" dirty="0"/>
          </a:p>
          <a:p>
            <a:pPr>
              <a:buFont typeface="Arial" charset="0"/>
              <a:buChar char="•"/>
            </a:pPr>
            <a:endParaRPr lang="en-US" sz="3000" dirty="0"/>
          </a:p>
          <a:p>
            <a:pPr lvl="1">
              <a:buFont typeface="Wingdings" charset="2"/>
              <a:buChar char="§"/>
            </a:pPr>
            <a:endParaRPr lang="en-US" sz="2000" dirty="0"/>
          </a:p>
          <a:p>
            <a:pPr lvl="1">
              <a:buFont typeface="Wingdings" charset="2"/>
              <a:buChar char="§"/>
            </a:pPr>
            <a:endParaRPr lang="en-US" sz="2000" dirty="0"/>
          </a:p>
          <a:p>
            <a:pPr lvl="1">
              <a:buFont typeface="Wingdings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4132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Not all sources of IR are regulated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Choice made not to regulate even though there is authority to do so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Authority to regulate is not available or excluded</a:t>
            </a:r>
          </a:p>
          <a:p>
            <a:pPr lvl="1">
              <a:buFont typeface="Wingdings" charset="2"/>
              <a:buChar char="§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/>
              <a:t>Use of IR science in laws, regulations and policies varies (a continuum)</a:t>
            </a:r>
            <a:endParaRPr lang="en-US" sz="2000" dirty="0"/>
          </a:p>
          <a:p>
            <a:pPr lvl="1">
              <a:buFont typeface="Wingdings" charset="2"/>
              <a:buChar char="§"/>
            </a:pPr>
            <a:r>
              <a:rPr lang="en-US" sz="2000" dirty="0"/>
              <a:t>Can be very influential (10 CFR Part  20)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Can be minimally influential (28 CFR Part 79)</a:t>
            </a:r>
          </a:p>
          <a:p>
            <a:pPr lvl="1">
              <a:buFont typeface="Wingdings" charset="2"/>
              <a:buChar char="§"/>
            </a:pPr>
            <a:endParaRPr lang="en-US" sz="2000" dirty="0"/>
          </a:p>
          <a:p>
            <a:pPr>
              <a:buFont typeface="Arial" charset="0"/>
              <a:buChar char="•"/>
            </a:pPr>
            <a:r>
              <a:rPr lang="en-US" dirty="0"/>
              <a:t>If IR science is used, it is generally incorporated into risk assessment methodologies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Support regulatory decision-making</a:t>
            </a:r>
          </a:p>
          <a:p>
            <a:pPr lvl="1">
              <a:buFont typeface="Wingdings" charset="2"/>
              <a:buChar char="§"/>
            </a:pPr>
            <a:r>
              <a:rPr lang="en-US" sz="2000" dirty="0"/>
              <a:t>Support setting of voluntary guidelines</a:t>
            </a:r>
          </a:p>
        </p:txBody>
      </p:sp>
    </p:spTree>
    <p:extLst>
      <p:ext uri="{BB962C8B-B14F-4D97-AF65-F5344CB8AC3E}">
        <p14:creationId xmlns:p14="http://schemas.microsoft.com/office/powerpoint/2010/main" val="282427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1041</TotalTime>
  <Words>1169</Words>
  <Application>Microsoft Office PowerPoint</Application>
  <PresentationFormat>On-screen Show (4:3)</PresentationFormat>
  <Paragraphs>176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Mangal</vt:lpstr>
      <vt:lpstr>Times</vt:lpstr>
      <vt:lpstr>Times New Roman</vt:lpstr>
      <vt:lpstr>Wingdings</vt:lpstr>
      <vt:lpstr>Office Theme</vt:lpstr>
      <vt:lpstr>PowerPoint Presentation</vt:lpstr>
      <vt:lpstr>Presentation Overview</vt:lpstr>
      <vt:lpstr>Introduction, perspective, disclosure</vt:lpstr>
      <vt:lpstr>PowerPoint Presentation</vt:lpstr>
      <vt:lpstr>My disclosures</vt:lpstr>
      <vt:lpstr>US laws, regulations and polices applicable to ionizing radiation</vt:lpstr>
      <vt:lpstr>PowerPoint Presentation</vt:lpstr>
      <vt:lpstr>Some examples</vt:lpstr>
      <vt:lpstr>Lessons learned</vt:lpstr>
      <vt:lpstr>Risk assessment – how IR science is traditionally incorporated into US laws, regulations and policies</vt:lpstr>
      <vt:lpstr>PowerPoint Presentation</vt:lpstr>
      <vt:lpstr>Traditional Environmental Risk Assessment</vt:lpstr>
      <vt:lpstr>PowerPoint Presentation</vt:lpstr>
      <vt:lpstr>IR dose/response</vt:lpstr>
      <vt:lpstr>An evolving view of risk assessment</vt:lpstr>
      <vt:lpstr>PowerPoint Presentation</vt:lpstr>
      <vt:lpstr>PowerPoint Presentation</vt:lpstr>
      <vt:lpstr>PowerPoint Presentation</vt:lpstr>
      <vt:lpstr>PowerPoint Presentation</vt:lpstr>
      <vt:lpstr>An integrative role for systems biology</vt:lpstr>
      <vt:lpstr>PowerPoint Presentation</vt:lpstr>
      <vt:lpstr>PowerPoint Presentation</vt:lpstr>
      <vt:lpstr>Evaluating biological responses in the low dose range</vt:lpstr>
      <vt:lpstr>The path forward – research and regulatory acceptance</vt:lpstr>
      <vt:lpstr>PowerPoint Presentation</vt:lpstr>
      <vt:lpstr>Expanded research agenda to “field test” AOP risk assessment</vt:lpstr>
      <vt:lpstr>Regulatory Acceptance of AOP Risk Assessment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Steve Baker</cp:lastModifiedBy>
  <cp:revision>255</cp:revision>
  <cp:lastPrinted>2017-12-11T01:53:07Z</cp:lastPrinted>
  <dcterms:created xsi:type="dcterms:W3CDTF">2017-12-10T21:34:57Z</dcterms:created>
  <dcterms:modified xsi:type="dcterms:W3CDTF">2018-10-02T17:07:09Z</dcterms:modified>
</cp:coreProperties>
</file>

<file path=docProps/thumbnail.jpeg>
</file>